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Nanum Gothic"/>
      <p:regular r:id="rId13"/>
      <p:bold r:id="rId14"/>
    </p:embeddedFont>
    <p:embeddedFont>
      <p:font typeface="Open Sans"/>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NanumGothic-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OpenSans-regular.fntdata"/><Relationship Id="rId14" Type="http://schemas.openxmlformats.org/officeDocument/2006/relationships/font" Target="fonts/NanumGothic-bold.fntdata"/><Relationship Id="rId17" Type="http://schemas.openxmlformats.org/officeDocument/2006/relationships/font" Target="fonts/OpenSans-italic.fntdata"/><Relationship Id="rId16"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OpenSans-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lay.google.com/store/apps/details?id=io.dainleaders.dodream&amp;hl=ko"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Hello everyone, today I will be talking our rough topic, platform for skku </a:t>
            </a:r>
            <a:r>
              <a:rPr lang="ko"/>
              <a:t>foreign</a:t>
            </a:r>
            <a:r>
              <a:rPr lang="ko"/>
              <a:t> students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8b0b5e99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8b0b5e99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교환학</a:t>
            </a:r>
            <a:r>
              <a:rPr lang="ko"/>
              <a:t>생 및 전체적인 유학생 수 증가 -&gt; 2023년 교육부 통계에 따르면 성균관대학교 외국인 유학생 수 총 5,832명으로 전국 4위</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As of 2023, there are more than 5000 foreign students studying at SKKU, ranking 4th in the country. </a:t>
            </a:r>
            <a:br>
              <a:rPr lang="ko"/>
            </a:br>
            <a:r>
              <a:rPr lang="ko"/>
              <a:t>Foreign students face various challenges </a:t>
            </a:r>
            <a:r>
              <a:rPr lang="ko">
                <a:solidFill>
                  <a:schemeClr val="dk1"/>
                </a:solidFill>
              </a:rPr>
              <a:t>lack of the platforms to communicate each others</a:t>
            </a:r>
            <a:r>
              <a:rPr lang="ko"/>
              <a:t>. like finding house to live, </a:t>
            </a:r>
            <a:r>
              <a:rPr lang="ko"/>
              <a:t>constructing</a:t>
            </a:r>
            <a:r>
              <a:rPr lang="ko"/>
              <a:t> their timetable..  therefore, we believe there is a strong need for a platform that supports their integration and offers essential resources tailored specifically to their needs.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5,832로 전국 4위를 기록할 만큼 외국인 유학생이 많기 때문에 -&gt; 외국인 유학생들 사이의 정보 공유, 한국에서의 적응, 교류 등에 대한 필요성 또한 대두되는데도 불구하고 -&gt; 전용 플랫폼이 부족하다. 이런 흐름을 상정해서 정리했습니다.</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8b0b5e994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8b0b5e994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우선 이전 페이지에서 related works로 넘어올 땐 본격적으로 구체적인 계획을 세우기에 앞서서, 관련된 사전 서비스를 검토함으로써 insight를 얻고 차별점을 고민해보려고 했다는 식으로 연결하면 좋을 것 같습니다.</a:t>
            </a:r>
            <a:endParaRPr/>
          </a:p>
          <a:p>
            <a:pPr indent="0" lvl="0" marL="0" rtl="0" algn="l">
              <a:spcBef>
                <a:spcPts val="0"/>
              </a:spcBef>
              <a:spcAft>
                <a:spcPts val="0"/>
              </a:spcAft>
              <a:buNone/>
            </a:pPr>
            <a:r>
              <a:rPr lang="ko"/>
              <a:t>Before we move forward with concrete plans for our platform, we first reviewed some existing services to gain insight and identify areas where we could offer something different and more effective for SKKU students. </a:t>
            </a:r>
            <a:endParaRPr/>
          </a:p>
          <a:p>
            <a:pPr indent="0" lvl="0" marL="0" rtl="0" algn="l">
              <a:spcBef>
                <a:spcPts val="0"/>
              </a:spcBef>
              <a:spcAft>
                <a:spcPts val="0"/>
              </a:spcAft>
              <a:buNone/>
            </a:pPr>
            <a:br>
              <a:rPr lang="ko"/>
            </a:br>
            <a:r>
              <a:rPr lang="ko"/>
              <a:t>there are two existing related works.</a:t>
            </a:r>
            <a:br>
              <a:rPr lang="ko"/>
            </a:br>
            <a:r>
              <a:rPr lang="ko"/>
              <a:t>DoDream is a platform aimed at foreign students across Korea. It provides a range of services, including:</a:t>
            </a:r>
            <a:endParaRPr/>
          </a:p>
          <a:p>
            <a:pPr indent="0" lvl="0" marL="0" rtl="0" algn="l">
              <a:spcBef>
                <a:spcPts val="0"/>
              </a:spcBef>
              <a:spcAft>
                <a:spcPts val="0"/>
              </a:spcAft>
              <a:buNone/>
            </a:pPr>
            <a:r>
              <a:rPr lang="ko"/>
              <a:t>Online learning for the Test of Proficiency in Korean (</a:t>
            </a:r>
            <a:endParaRPr/>
          </a:p>
          <a:p>
            <a:pPr indent="0" lvl="0" marL="0" rtl="0" algn="l">
              <a:spcBef>
                <a:spcPts val="0"/>
              </a:spcBef>
              <a:spcAft>
                <a:spcPts val="0"/>
              </a:spcAft>
              <a:buNone/>
            </a:pPr>
            <a:r>
              <a:rPr lang="ko"/>
              <a:t>본문 내용을 보자면,</a:t>
            </a:r>
            <a:endParaRPr/>
          </a:p>
          <a:p>
            <a:pPr indent="0" lvl="0" marL="0" rtl="0" algn="l">
              <a:spcBef>
                <a:spcPts val="0"/>
              </a:spcBef>
              <a:spcAft>
                <a:spcPts val="0"/>
              </a:spcAft>
              <a:buNone/>
            </a:pPr>
            <a:r>
              <a:rPr lang="ko"/>
              <a:t>한국인 유학생들을 대상으로 하는 플랫폼 두드림</a:t>
            </a:r>
            <a:endParaRPr/>
          </a:p>
          <a:p>
            <a:pPr indent="0" lvl="0" marL="0" rtl="0" algn="l">
              <a:spcBef>
                <a:spcPts val="0"/>
              </a:spcBef>
              <a:spcAft>
                <a:spcPts val="0"/>
              </a:spcAft>
              <a:buNone/>
            </a:pPr>
            <a:r>
              <a:rPr lang="ko"/>
              <a:t>그 아래 네 가지는 기본으로 제공하고 있는 기능을 적어놓은 건데 전부 다 읽어야 할 필요는 없을 것 같고 상황에 따라 선택적으로 하면 될 것 같습니다.</a:t>
            </a:r>
            <a:endParaRPr/>
          </a:p>
          <a:p>
            <a:pPr indent="0" lvl="0" marL="0" rtl="0" algn="l">
              <a:spcBef>
                <a:spcPts val="0"/>
              </a:spcBef>
              <a:spcAft>
                <a:spcPts val="0"/>
              </a:spcAft>
              <a:buNone/>
            </a:pPr>
            <a:r>
              <a:rPr lang="ko" u="sng">
                <a:solidFill>
                  <a:schemeClr val="hlink"/>
                </a:solidFill>
                <a:hlinkClick r:id="rId2"/>
              </a:rPr>
              <a:t>https://play.google.com/store/apps/details?id=io.dainleaders.dodream&amp;hl=ko</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8b0b5e994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8b0b5e994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ko"/>
              <a:t>There are several Facebook groups targeted at exchange students in Korea. </a:t>
            </a:r>
            <a:endParaRPr/>
          </a:p>
          <a:p>
            <a:pPr indent="0" lvl="0" marL="0" rtl="0" algn="l">
              <a:spcBef>
                <a:spcPts val="0"/>
              </a:spcBef>
              <a:spcAft>
                <a:spcPts val="0"/>
              </a:spcAft>
              <a:buNone/>
            </a:pPr>
            <a:r>
              <a:rPr lang="ko"/>
              <a:t>These groups allow students to: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8b0f06e7c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8b0f06e7c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Previous two works have good features. however…</a:t>
            </a:r>
            <a:endParaRPr/>
          </a:p>
          <a:p>
            <a:pPr indent="0" lvl="0" marL="0" rtl="0" algn="l">
              <a:spcBef>
                <a:spcPts val="0"/>
              </a:spcBef>
              <a:spcAft>
                <a:spcPts val="0"/>
              </a:spcAft>
              <a:buNone/>
            </a:pPr>
            <a:br>
              <a:rPr lang="ko"/>
            </a:br>
            <a:r>
              <a:rPr lang="ko"/>
              <a:t>Related work 1 -&gt; This is not SKKU only.</a:t>
            </a:r>
            <a:endParaRPr/>
          </a:p>
          <a:p>
            <a:pPr indent="0" lvl="0" marL="0" rtl="0" algn="l">
              <a:spcBef>
                <a:spcPts val="0"/>
              </a:spcBef>
              <a:spcAft>
                <a:spcPts val="0"/>
              </a:spcAft>
              <a:buNone/>
            </a:pPr>
            <a:r>
              <a:rPr lang="ko"/>
              <a:t>Related work 2 -&gt; This is not SKKU only. Not very activated.</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So, we propose a topic about (main features of related works basically) + SKKU-only + well activated </a:t>
            </a:r>
            <a:r>
              <a:rPr lang="ko"/>
              <a:t>platform</a:t>
            </a:r>
            <a:r>
              <a:rPr lang="ko"/>
              <a:t>.</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to be more specific….</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8b0b5e994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8b0b5e994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8b0f06e7c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8b0f06e7c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8.png"/><Relationship Id="rId7"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490100" y="1181375"/>
            <a:ext cx="2505075" cy="2505075"/>
          </a:xfrm>
          <a:prstGeom prst="rect">
            <a:avLst/>
          </a:prstGeom>
          <a:noFill/>
          <a:ln>
            <a:noFill/>
          </a:ln>
        </p:spPr>
      </p:pic>
      <p:sp>
        <p:nvSpPr>
          <p:cNvPr id="55" name="Google Shape;55;p13"/>
          <p:cNvSpPr txBox="1"/>
          <p:nvPr/>
        </p:nvSpPr>
        <p:spPr>
          <a:xfrm>
            <a:off x="311700" y="1087825"/>
            <a:ext cx="8520600" cy="1930200"/>
          </a:xfrm>
          <a:prstGeom prst="rect">
            <a:avLst/>
          </a:prstGeom>
          <a:noFill/>
          <a:ln>
            <a:noFill/>
          </a:ln>
        </p:spPr>
        <p:txBody>
          <a:bodyPr anchorCtr="0" anchor="b" bIns="91425" lIns="91425" spcFirstLastPara="1" rIns="91425" wrap="square" tIns="91425">
            <a:normAutofit/>
          </a:bodyPr>
          <a:lstStyle/>
          <a:p>
            <a:pPr indent="0" lvl="0" marL="0" rtl="0" algn="ctr">
              <a:spcBef>
                <a:spcPts val="0"/>
              </a:spcBef>
              <a:spcAft>
                <a:spcPts val="0"/>
              </a:spcAft>
              <a:buNone/>
            </a:pPr>
            <a:r>
              <a:rPr b="1" lang="ko" sz="5000">
                <a:solidFill>
                  <a:schemeClr val="dk1"/>
                </a:solidFill>
                <a:latin typeface="Open Sans"/>
                <a:ea typeface="Open Sans"/>
                <a:cs typeface="Open Sans"/>
                <a:sym typeface="Open Sans"/>
              </a:rPr>
              <a:t>Platform for</a:t>
            </a:r>
            <a:endParaRPr b="1" sz="5000">
              <a:solidFill>
                <a:schemeClr val="dk1"/>
              </a:solidFill>
              <a:latin typeface="Open Sans"/>
              <a:ea typeface="Open Sans"/>
              <a:cs typeface="Open Sans"/>
              <a:sym typeface="Open Sans"/>
            </a:endParaRPr>
          </a:p>
          <a:p>
            <a:pPr indent="0" lvl="0" marL="0" rtl="0" algn="ctr">
              <a:spcBef>
                <a:spcPts val="0"/>
              </a:spcBef>
              <a:spcAft>
                <a:spcPts val="0"/>
              </a:spcAft>
              <a:buNone/>
            </a:pPr>
            <a:r>
              <a:rPr b="1" lang="ko" sz="5000">
                <a:solidFill>
                  <a:schemeClr val="dk1"/>
                </a:solidFill>
                <a:latin typeface="Open Sans"/>
                <a:ea typeface="Open Sans"/>
                <a:cs typeface="Open Sans"/>
                <a:sym typeface="Open Sans"/>
              </a:rPr>
              <a:t>SKKU Foreign Students</a:t>
            </a:r>
            <a:endParaRPr b="1" sz="5000">
              <a:latin typeface="Open Sans"/>
              <a:ea typeface="Open Sans"/>
              <a:cs typeface="Open Sans"/>
              <a:sym typeface="Open Sans"/>
            </a:endParaRPr>
          </a:p>
        </p:txBody>
      </p:sp>
      <p:sp>
        <p:nvSpPr>
          <p:cNvPr id="56" name="Google Shape;56;p13"/>
          <p:cNvSpPr txBox="1"/>
          <p:nvPr/>
        </p:nvSpPr>
        <p:spPr>
          <a:xfrm>
            <a:off x="311700" y="4016213"/>
            <a:ext cx="8520600" cy="947700"/>
          </a:xfrm>
          <a:prstGeom prst="rect">
            <a:avLst/>
          </a:prstGeom>
          <a:noFill/>
          <a:ln>
            <a:noFill/>
          </a:ln>
        </p:spPr>
        <p:txBody>
          <a:bodyPr anchorCtr="0" anchor="t" bIns="91425" lIns="91425" spcFirstLastPara="1" rIns="91425" wrap="square" tIns="91425">
            <a:noAutofit/>
          </a:bodyPr>
          <a:lstStyle/>
          <a:p>
            <a:pPr indent="0" lvl="0" marL="0" rtl="0" algn="ctr">
              <a:lnSpc>
                <a:spcPct val="95000"/>
              </a:lnSpc>
              <a:spcBef>
                <a:spcPts val="0"/>
              </a:spcBef>
              <a:spcAft>
                <a:spcPts val="0"/>
              </a:spcAft>
              <a:buNone/>
            </a:pPr>
            <a:r>
              <a:rPr lang="ko" sz="2100">
                <a:latin typeface="Nanum Gothic"/>
                <a:ea typeface="Nanum Gothic"/>
                <a:cs typeface="Nanum Gothic"/>
                <a:sym typeface="Nanum Gothic"/>
              </a:rPr>
              <a:t>Team 4.75</a:t>
            </a:r>
            <a:br>
              <a:rPr lang="ko" sz="2100">
                <a:latin typeface="Nanum Gothic"/>
                <a:ea typeface="Nanum Gothic"/>
                <a:cs typeface="Nanum Gothic"/>
                <a:sym typeface="Nanum Gothic"/>
              </a:rPr>
            </a:br>
            <a:r>
              <a:rPr lang="ko" sz="2100">
                <a:latin typeface="Nanum Gothic"/>
                <a:ea typeface="Nanum Gothic"/>
                <a:cs typeface="Nanum Gothic"/>
                <a:sym typeface="Nanum Gothic"/>
              </a:rPr>
              <a:t>김지수 이유진 정대교 Jose Antunes </a:t>
            </a:r>
            <a:endParaRPr sz="2100">
              <a:solidFill>
                <a:srgbClr val="000000"/>
              </a:solidFill>
              <a:latin typeface="Nanum Gothic"/>
              <a:ea typeface="Nanum Gothic"/>
              <a:cs typeface="Nanum Gothic"/>
              <a:sym typeface="Nanum Gothic"/>
            </a:endParaRPr>
          </a:p>
          <a:p>
            <a:pPr indent="0" lvl="0" marL="0" rtl="0" algn="ctr">
              <a:lnSpc>
                <a:spcPct val="80000"/>
              </a:lnSpc>
              <a:spcBef>
                <a:spcPts val="0"/>
              </a:spcBef>
              <a:spcAft>
                <a:spcPts val="0"/>
              </a:spcAft>
              <a:buNone/>
            </a:pPr>
            <a:r>
              <a:t/>
            </a:r>
            <a:endParaRPr sz="2100">
              <a:solidFill>
                <a:srgbClr val="000000"/>
              </a:solidFill>
              <a:latin typeface="Nanum Gothic"/>
              <a:ea typeface="Nanum Gothic"/>
              <a:cs typeface="Nanum Gothic"/>
              <a:sym typeface="Nanum Gothic"/>
            </a:endParaRPr>
          </a:p>
        </p:txBody>
      </p:sp>
      <p:pic>
        <p:nvPicPr>
          <p:cNvPr id="57" name="Google Shape;57;p13"/>
          <p:cNvPicPr preferRelativeResize="0"/>
          <p:nvPr/>
        </p:nvPicPr>
        <p:blipFill>
          <a:blip r:embed="rId4">
            <a:alphaModFix/>
          </a:blip>
          <a:stretch>
            <a:fillRect/>
          </a:stretch>
        </p:blipFill>
        <p:spPr>
          <a:xfrm>
            <a:off x="8435442" y="4438100"/>
            <a:ext cx="708550" cy="705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nvSpPr>
        <p:spPr>
          <a:xfrm>
            <a:off x="311700" y="4450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ko" sz="2800">
                <a:latin typeface="Open Sans"/>
                <a:ea typeface="Open Sans"/>
                <a:cs typeface="Open Sans"/>
                <a:sym typeface="Open Sans"/>
              </a:rPr>
              <a:t>Why Our Topic Is Important?</a:t>
            </a:r>
            <a:endParaRPr b="1" sz="2800">
              <a:solidFill>
                <a:srgbClr val="000000"/>
              </a:solidFill>
              <a:latin typeface="Open Sans"/>
              <a:ea typeface="Open Sans"/>
              <a:cs typeface="Open Sans"/>
              <a:sym typeface="Open Sans"/>
            </a:endParaRPr>
          </a:p>
        </p:txBody>
      </p:sp>
      <p:sp>
        <p:nvSpPr>
          <p:cNvPr id="63" name="Google Shape;63;p14"/>
          <p:cNvSpPr txBox="1"/>
          <p:nvPr/>
        </p:nvSpPr>
        <p:spPr>
          <a:xfrm>
            <a:off x="311700" y="1350000"/>
            <a:ext cx="8520600" cy="3438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ko" sz="2300">
                <a:latin typeface="Open Sans"/>
                <a:ea typeface="Open Sans"/>
                <a:cs typeface="Open Sans"/>
                <a:sym typeface="Open Sans"/>
              </a:rPr>
              <a:t>- </a:t>
            </a:r>
            <a:r>
              <a:rPr b="1" lang="ko" sz="2300">
                <a:solidFill>
                  <a:schemeClr val="dk1"/>
                </a:solidFill>
                <a:latin typeface="Open Sans"/>
                <a:ea typeface="Open Sans"/>
                <a:cs typeface="Open Sans"/>
                <a:sym typeface="Open Sans"/>
              </a:rPr>
              <a:t>5,832</a:t>
            </a:r>
            <a:r>
              <a:rPr lang="ko" sz="2300">
                <a:latin typeface="Open Sans"/>
                <a:ea typeface="Open Sans"/>
                <a:cs typeface="Open Sans"/>
                <a:sym typeface="Open Sans"/>
              </a:rPr>
              <a:t> foreign students in SKKU (</a:t>
            </a:r>
            <a:r>
              <a:rPr b="1" lang="ko" sz="2300">
                <a:latin typeface="Open Sans"/>
                <a:ea typeface="Open Sans"/>
                <a:cs typeface="Open Sans"/>
                <a:sym typeface="Open Sans"/>
              </a:rPr>
              <a:t>4th place</a:t>
            </a:r>
            <a:r>
              <a:rPr lang="ko" sz="2300">
                <a:latin typeface="Open Sans"/>
                <a:ea typeface="Open Sans"/>
                <a:cs typeface="Open Sans"/>
                <a:sym typeface="Open Sans"/>
              </a:rPr>
              <a:t> in 2023)</a:t>
            </a:r>
            <a:endParaRPr sz="2300">
              <a:latin typeface="Open Sans"/>
              <a:ea typeface="Open Sans"/>
              <a:cs typeface="Open Sans"/>
              <a:sym typeface="Open Sans"/>
            </a:endParaRPr>
          </a:p>
          <a:p>
            <a:pPr indent="0" lvl="0" marL="0" rtl="0" algn="l">
              <a:lnSpc>
                <a:spcPct val="115000"/>
              </a:lnSpc>
              <a:spcBef>
                <a:spcPts val="1200"/>
              </a:spcBef>
              <a:spcAft>
                <a:spcPts val="0"/>
              </a:spcAft>
              <a:buNone/>
            </a:pPr>
            <a:r>
              <a:rPr lang="ko" sz="2300">
                <a:latin typeface="Open Sans"/>
                <a:ea typeface="Open Sans"/>
                <a:cs typeface="Open Sans"/>
                <a:sym typeface="Open Sans"/>
              </a:rPr>
              <a:t>- Need to help SKKU foreign students to </a:t>
            </a:r>
            <a:r>
              <a:rPr b="1" lang="ko" sz="2300">
                <a:latin typeface="Open Sans"/>
                <a:ea typeface="Open Sans"/>
                <a:cs typeface="Open Sans"/>
                <a:sym typeface="Open Sans"/>
              </a:rPr>
              <a:t>adapt to Korea</a:t>
            </a:r>
            <a:endParaRPr b="1" sz="2300">
              <a:latin typeface="Open Sans"/>
              <a:ea typeface="Open Sans"/>
              <a:cs typeface="Open Sans"/>
              <a:sym typeface="Open Sans"/>
            </a:endParaRPr>
          </a:p>
          <a:p>
            <a:pPr indent="0" lvl="0" marL="0" rtl="0" algn="l">
              <a:lnSpc>
                <a:spcPct val="115000"/>
              </a:lnSpc>
              <a:spcBef>
                <a:spcPts val="1200"/>
              </a:spcBef>
              <a:spcAft>
                <a:spcPts val="1200"/>
              </a:spcAft>
              <a:buNone/>
            </a:pPr>
            <a:r>
              <a:rPr lang="ko" sz="2300">
                <a:latin typeface="Open Sans"/>
                <a:ea typeface="Open Sans"/>
                <a:cs typeface="Open Sans"/>
                <a:sym typeface="Open Sans"/>
              </a:rPr>
              <a:t>- </a:t>
            </a:r>
            <a:r>
              <a:rPr b="1" lang="ko" sz="2300">
                <a:solidFill>
                  <a:schemeClr val="dk1"/>
                </a:solidFill>
                <a:highlight>
                  <a:srgbClr val="FDFDFD"/>
                </a:highlight>
                <a:latin typeface="Open Sans"/>
                <a:ea typeface="Open Sans"/>
                <a:cs typeface="Open Sans"/>
                <a:sym typeface="Open Sans"/>
              </a:rPr>
              <a:t>Absence of a platform</a:t>
            </a:r>
            <a:r>
              <a:rPr lang="ko" sz="2300">
                <a:solidFill>
                  <a:schemeClr val="dk1"/>
                </a:solidFill>
                <a:highlight>
                  <a:srgbClr val="FDFDFD"/>
                </a:highlight>
                <a:latin typeface="Open Sans"/>
                <a:ea typeface="Open Sans"/>
                <a:cs typeface="Open Sans"/>
                <a:sym typeface="Open Sans"/>
              </a:rPr>
              <a:t> dedicated to SKKU foreign students</a:t>
            </a:r>
            <a:endParaRPr sz="2300">
              <a:latin typeface="Open Sans"/>
              <a:ea typeface="Open Sans"/>
              <a:cs typeface="Open Sans"/>
              <a:sym typeface="Open Sans"/>
            </a:endParaRPr>
          </a:p>
        </p:txBody>
      </p:sp>
      <p:cxnSp>
        <p:nvCxnSpPr>
          <p:cNvPr id="64" name="Google Shape;64;p14"/>
          <p:cNvCxnSpPr/>
          <p:nvPr/>
        </p:nvCxnSpPr>
        <p:spPr>
          <a:xfrm>
            <a:off x="328200" y="1043400"/>
            <a:ext cx="8523600" cy="9900"/>
          </a:xfrm>
          <a:prstGeom prst="straightConnector1">
            <a:avLst/>
          </a:prstGeom>
          <a:noFill/>
          <a:ln cap="flat" cmpd="sng" w="38100">
            <a:solidFill>
              <a:srgbClr val="557413"/>
            </a:solidFill>
            <a:prstDash val="solid"/>
            <a:round/>
            <a:headEnd len="med" w="med" type="none"/>
            <a:tailEnd len="med" w="med" type="none"/>
          </a:ln>
        </p:spPr>
      </p:cxnSp>
      <p:pic>
        <p:nvPicPr>
          <p:cNvPr id="65" name="Google Shape;65;p14"/>
          <p:cNvPicPr preferRelativeResize="0"/>
          <p:nvPr/>
        </p:nvPicPr>
        <p:blipFill>
          <a:blip r:embed="rId3">
            <a:alphaModFix/>
          </a:blip>
          <a:stretch>
            <a:fillRect/>
          </a:stretch>
        </p:blipFill>
        <p:spPr>
          <a:xfrm>
            <a:off x="8435442" y="4438100"/>
            <a:ext cx="708550" cy="705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nvSpPr>
        <p:spPr>
          <a:xfrm>
            <a:off x="311700" y="4450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ko" sz="2800">
                <a:latin typeface="Open Sans"/>
                <a:ea typeface="Open Sans"/>
                <a:cs typeface="Open Sans"/>
                <a:sym typeface="Open Sans"/>
              </a:rPr>
              <a:t>Related Works (1) DoDream P</a:t>
            </a:r>
            <a:r>
              <a:rPr b="1" lang="ko" sz="2800">
                <a:latin typeface="Open Sans"/>
                <a:ea typeface="Open Sans"/>
                <a:cs typeface="Open Sans"/>
                <a:sym typeface="Open Sans"/>
              </a:rPr>
              <a:t>latform</a:t>
            </a:r>
            <a:endParaRPr b="1" sz="2800">
              <a:solidFill>
                <a:srgbClr val="000000"/>
              </a:solidFill>
              <a:latin typeface="Open Sans"/>
              <a:ea typeface="Open Sans"/>
              <a:cs typeface="Open Sans"/>
              <a:sym typeface="Open Sans"/>
            </a:endParaRPr>
          </a:p>
        </p:txBody>
      </p:sp>
      <p:cxnSp>
        <p:nvCxnSpPr>
          <p:cNvPr id="71" name="Google Shape;71;p15"/>
          <p:cNvCxnSpPr/>
          <p:nvPr/>
        </p:nvCxnSpPr>
        <p:spPr>
          <a:xfrm>
            <a:off x="328200" y="1043400"/>
            <a:ext cx="8523600" cy="9900"/>
          </a:xfrm>
          <a:prstGeom prst="straightConnector1">
            <a:avLst/>
          </a:prstGeom>
          <a:noFill/>
          <a:ln cap="flat" cmpd="sng" w="38100">
            <a:solidFill>
              <a:srgbClr val="557413"/>
            </a:solidFill>
            <a:prstDash val="solid"/>
            <a:round/>
            <a:headEnd len="med" w="med" type="none"/>
            <a:tailEnd len="med" w="med" type="none"/>
          </a:ln>
        </p:spPr>
      </p:cxnSp>
      <p:pic>
        <p:nvPicPr>
          <p:cNvPr id="72" name="Google Shape;72;p15"/>
          <p:cNvPicPr preferRelativeResize="0"/>
          <p:nvPr/>
        </p:nvPicPr>
        <p:blipFill>
          <a:blip r:embed="rId3">
            <a:alphaModFix/>
          </a:blip>
          <a:stretch>
            <a:fillRect/>
          </a:stretch>
        </p:blipFill>
        <p:spPr>
          <a:xfrm>
            <a:off x="8435442" y="4438100"/>
            <a:ext cx="708550" cy="705400"/>
          </a:xfrm>
          <a:prstGeom prst="rect">
            <a:avLst/>
          </a:prstGeom>
          <a:noFill/>
          <a:ln>
            <a:noFill/>
          </a:ln>
        </p:spPr>
      </p:pic>
      <p:pic>
        <p:nvPicPr>
          <p:cNvPr id="73" name="Google Shape;73;p15"/>
          <p:cNvPicPr preferRelativeResize="0"/>
          <p:nvPr/>
        </p:nvPicPr>
        <p:blipFill>
          <a:blip r:embed="rId4">
            <a:alphaModFix/>
          </a:blip>
          <a:stretch>
            <a:fillRect/>
          </a:stretch>
        </p:blipFill>
        <p:spPr>
          <a:xfrm>
            <a:off x="393800" y="1530000"/>
            <a:ext cx="2350600" cy="2350600"/>
          </a:xfrm>
          <a:prstGeom prst="rect">
            <a:avLst/>
          </a:prstGeom>
          <a:noFill/>
          <a:ln cap="flat" cmpd="sng" w="9525">
            <a:solidFill>
              <a:srgbClr val="999999"/>
            </a:solidFill>
            <a:prstDash val="solid"/>
            <a:round/>
            <a:headEnd len="sm" w="sm" type="none"/>
            <a:tailEnd len="sm" w="sm" type="none"/>
          </a:ln>
        </p:spPr>
      </p:pic>
      <p:sp>
        <p:nvSpPr>
          <p:cNvPr id="74" name="Google Shape;74;p15"/>
          <p:cNvSpPr txBox="1"/>
          <p:nvPr/>
        </p:nvSpPr>
        <p:spPr>
          <a:xfrm>
            <a:off x="2988000" y="1350000"/>
            <a:ext cx="5844300" cy="3316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ko" sz="2300">
                <a:latin typeface="Open Sans"/>
                <a:ea typeface="Open Sans"/>
                <a:cs typeface="Open Sans"/>
                <a:sym typeface="Open Sans"/>
              </a:rPr>
              <a:t>- </a:t>
            </a:r>
            <a:r>
              <a:rPr lang="ko" sz="2300">
                <a:solidFill>
                  <a:schemeClr val="dk1"/>
                </a:solidFill>
                <a:latin typeface="Open Sans"/>
                <a:ea typeface="Open Sans"/>
                <a:cs typeface="Open Sans"/>
                <a:sym typeface="Open Sans"/>
              </a:rPr>
              <a:t>Targeting foreign students in Korea</a:t>
            </a:r>
            <a:endParaRPr sz="2300">
              <a:solidFill>
                <a:schemeClr val="dk1"/>
              </a:solidFill>
              <a:latin typeface="Open Sans"/>
              <a:ea typeface="Open Sans"/>
              <a:cs typeface="Open Sans"/>
              <a:sym typeface="Open Sans"/>
            </a:endParaRPr>
          </a:p>
          <a:p>
            <a:pPr indent="0" lvl="0" marL="0" rtl="0" algn="l">
              <a:lnSpc>
                <a:spcPct val="115000"/>
              </a:lnSpc>
              <a:spcBef>
                <a:spcPts val="1200"/>
              </a:spcBef>
              <a:spcAft>
                <a:spcPts val="0"/>
              </a:spcAft>
              <a:buNone/>
            </a:pPr>
            <a:r>
              <a:rPr lang="ko" sz="2300">
                <a:solidFill>
                  <a:schemeClr val="dk1"/>
                </a:solidFill>
                <a:latin typeface="Open Sans"/>
                <a:ea typeface="Open Sans"/>
                <a:cs typeface="Open Sans"/>
                <a:sym typeface="Open Sans"/>
              </a:rPr>
              <a:t>- Online </a:t>
            </a:r>
            <a:r>
              <a:rPr b="1" lang="ko" sz="2300">
                <a:solidFill>
                  <a:schemeClr val="dk1"/>
                </a:solidFill>
                <a:latin typeface="Open Sans"/>
                <a:ea typeface="Open Sans"/>
                <a:cs typeface="Open Sans"/>
                <a:sym typeface="Open Sans"/>
              </a:rPr>
              <a:t>TOPIK </a:t>
            </a:r>
            <a:r>
              <a:rPr lang="ko" sz="2300">
                <a:solidFill>
                  <a:schemeClr val="dk1"/>
                </a:solidFill>
                <a:latin typeface="Open Sans"/>
                <a:ea typeface="Open Sans"/>
                <a:cs typeface="Open Sans"/>
                <a:sym typeface="Open Sans"/>
              </a:rPr>
              <a:t>learning</a:t>
            </a:r>
            <a:endParaRPr sz="2300">
              <a:solidFill>
                <a:schemeClr val="dk1"/>
              </a:solidFill>
              <a:latin typeface="Open Sans"/>
              <a:ea typeface="Open Sans"/>
              <a:cs typeface="Open Sans"/>
              <a:sym typeface="Open Sans"/>
            </a:endParaRPr>
          </a:p>
          <a:p>
            <a:pPr indent="0" lvl="0" marL="0" rtl="0" algn="l">
              <a:lnSpc>
                <a:spcPct val="115000"/>
              </a:lnSpc>
              <a:spcBef>
                <a:spcPts val="1200"/>
              </a:spcBef>
              <a:spcAft>
                <a:spcPts val="0"/>
              </a:spcAft>
              <a:buNone/>
            </a:pPr>
            <a:r>
              <a:rPr lang="ko" sz="2300">
                <a:solidFill>
                  <a:schemeClr val="dk1"/>
                </a:solidFill>
                <a:latin typeface="Open Sans"/>
                <a:ea typeface="Open Sans"/>
                <a:cs typeface="Open Sans"/>
                <a:sym typeface="Open Sans"/>
              </a:rPr>
              <a:t>- </a:t>
            </a:r>
            <a:r>
              <a:rPr b="1" lang="ko" sz="2300">
                <a:solidFill>
                  <a:schemeClr val="dk1"/>
                </a:solidFill>
                <a:latin typeface="Open Sans"/>
                <a:ea typeface="Open Sans"/>
                <a:cs typeface="Open Sans"/>
                <a:sym typeface="Open Sans"/>
              </a:rPr>
              <a:t>Contents</a:t>
            </a:r>
            <a:r>
              <a:rPr lang="ko" sz="2300">
                <a:solidFill>
                  <a:schemeClr val="dk1"/>
                </a:solidFill>
                <a:latin typeface="Open Sans"/>
                <a:ea typeface="Open Sans"/>
                <a:cs typeface="Open Sans"/>
                <a:sym typeface="Open Sans"/>
              </a:rPr>
              <a:t> for studying in Korea</a:t>
            </a:r>
            <a:endParaRPr sz="2300">
              <a:solidFill>
                <a:schemeClr val="dk1"/>
              </a:solidFill>
              <a:latin typeface="Open Sans"/>
              <a:ea typeface="Open Sans"/>
              <a:cs typeface="Open Sans"/>
              <a:sym typeface="Open Sans"/>
            </a:endParaRPr>
          </a:p>
          <a:p>
            <a:pPr indent="0" lvl="0" marL="0" rtl="0" algn="l">
              <a:lnSpc>
                <a:spcPct val="115000"/>
              </a:lnSpc>
              <a:spcBef>
                <a:spcPts val="1200"/>
              </a:spcBef>
              <a:spcAft>
                <a:spcPts val="0"/>
              </a:spcAft>
              <a:buNone/>
            </a:pPr>
            <a:r>
              <a:rPr lang="ko" sz="2300">
                <a:solidFill>
                  <a:schemeClr val="dk1"/>
                </a:solidFill>
                <a:latin typeface="Open Sans"/>
                <a:ea typeface="Open Sans"/>
                <a:cs typeface="Open Sans"/>
                <a:sym typeface="Open Sans"/>
              </a:rPr>
              <a:t>- </a:t>
            </a:r>
            <a:r>
              <a:rPr b="1" lang="ko" sz="2300">
                <a:solidFill>
                  <a:schemeClr val="dk1"/>
                </a:solidFill>
                <a:latin typeface="Open Sans"/>
                <a:ea typeface="Open Sans"/>
                <a:cs typeface="Open Sans"/>
                <a:sym typeface="Open Sans"/>
              </a:rPr>
              <a:t>Bulletin board</a:t>
            </a:r>
            <a:r>
              <a:rPr lang="ko" sz="2300">
                <a:solidFill>
                  <a:schemeClr val="dk1"/>
                </a:solidFill>
                <a:latin typeface="Open Sans"/>
                <a:ea typeface="Open Sans"/>
                <a:cs typeface="Open Sans"/>
                <a:sym typeface="Open Sans"/>
              </a:rPr>
              <a:t> for sharing information</a:t>
            </a:r>
            <a:endParaRPr sz="2300">
              <a:solidFill>
                <a:schemeClr val="dk1"/>
              </a:solidFill>
              <a:latin typeface="Open Sans"/>
              <a:ea typeface="Open Sans"/>
              <a:cs typeface="Open Sans"/>
              <a:sym typeface="Open Sans"/>
            </a:endParaRPr>
          </a:p>
          <a:p>
            <a:pPr indent="0" lvl="0" marL="0" rtl="0" algn="l">
              <a:lnSpc>
                <a:spcPct val="115000"/>
              </a:lnSpc>
              <a:spcBef>
                <a:spcPts val="1200"/>
              </a:spcBef>
              <a:spcAft>
                <a:spcPts val="0"/>
              </a:spcAft>
              <a:buNone/>
            </a:pPr>
            <a:r>
              <a:rPr lang="ko" sz="2300">
                <a:solidFill>
                  <a:schemeClr val="dk1"/>
                </a:solidFill>
                <a:latin typeface="Open Sans"/>
                <a:ea typeface="Open Sans"/>
                <a:cs typeface="Open Sans"/>
                <a:sym typeface="Open Sans"/>
              </a:rPr>
              <a:t>- Information about </a:t>
            </a:r>
            <a:r>
              <a:rPr b="1" lang="ko" sz="2300">
                <a:solidFill>
                  <a:schemeClr val="dk1"/>
                </a:solidFill>
                <a:latin typeface="Open Sans"/>
                <a:ea typeface="Open Sans"/>
                <a:cs typeface="Open Sans"/>
                <a:sym typeface="Open Sans"/>
              </a:rPr>
              <a:t>universities </a:t>
            </a:r>
            <a:r>
              <a:rPr lang="ko" sz="2300">
                <a:solidFill>
                  <a:schemeClr val="dk1"/>
                </a:solidFill>
                <a:latin typeface="Open Sans"/>
                <a:ea typeface="Open Sans"/>
                <a:cs typeface="Open Sans"/>
                <a:sym typeface="Open Sans"/>
              </a:rPr>
              <a:t>in Korea</a:t>
            </a:r>
            <a:endParaRPr sz="2300">
              <a:solidFill>
                <a:schemeClr val="dk1"/>
              </a:solidFill>
              <a:latin typeface="Open Sans"/>
              <a:ea typeface="Open Sans"/>
              <a:cs typeface="Open Sans"/>
              <a:sym typeface="Open Sans"/>
            </a:endParaRPr>
          </a:p>
          <a:p>
            <a:pPr indent="0" lvl="0" marL="0" rtl="0" algn="l">
              <a:lnSpc>
                <a:spcPct val="115000"/>
              </a:lnSpc>
              <a:spcBef>
                <a:spcPts val="1200"/>
              </a:spcBef>
              <a:spcAft>
                <a:spcPts val="1200"/>
              </a:spcAft>
              <a:buNone/>
            </a:pPr>
            <a:r>
              <a:rPr lang="ko" sz="1200">
                <a:solidFill>
                  <a:schemeClr val="dk1"/>
                </a:solidFill>
                <a:latin typeface="Open Sans"/>
                <a:ea typeface="Open Sans"/>
                <a:cs typeface="Open Sans"/>
                <a:sym typeface="Open Sans"/>
              </a:rPr>
              <a:t>   </a:t>
            </a:r>
            <a:endParaRPr sz="1200">
              <a:solidFill>
                <a:schemeClr val="dk1"/>
              </a:solidFill>
              <a:latin typeface="Open Sans"/>
              <a:ea typeface="Open Sans"/>
              <a:cs typeface="Open Sans"/>
              <a:sym typeface="Open Sans"/>
            </a:endParaRPr>
          </a:p>
        </p:txBody>
      </p:sp>
      <p:sp>
        <p:nvSpPr>
          <p:cNvPr id="75" name="Google Shape;75;p15"/>
          <p:cNvSpPr txBox="1"/>
          <p:nvPr/>
        </p:nvSpPr>
        <p:spPr>
          <a:xfrm>
            <a:off x="342000" y="4774200"/>
            <a:ext cx="6627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ko" sz="1200">
                <a:solidFill>
                  <a:schemeClr val="dk1"/>
                </a:solidFill>
                <a:latin typeface="Open Sans"/>
                <a:ea typeface="Open Sans"/>
                <a:cs typeface="Open Sans"/>
                <a:sym typeface="Open Sans"/>
              </a:rPr>
              <a:t>https://play.google.com/store/apps/details?id=io.dainleaders.dodream&amp;hl=ko</a:t>
            </a:r>
            <a:endParaRPr sz="1200">
              <a:solidFill>
                <a:schemeClr val="dk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nvSpPr>
        <p:spPr>
          <a:xfrm>
            <a:off x="311700" y="4450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ko" sz="2800">
                <a:latin typeface="Open Sans"/>
                <a:ea typeface="Open Sans"/>
                <a:cs typeface="Open Sans"/>
                <a:sym typeface="Open Sans"/>
              </a:rPr>
              <a:t>Related Works (2) Facebook Group</a:t>
            </a:r>
            <a:endParaRPr b="1" sz="2800">
              <a:solidFill>
                <a:srgbClr val="000000"/>
              </a:solidFill>
              <a:latin typeface="Open Sans"/>
              <a:ea typeface="Open Sans"/>
              <a:cs typeface="Open Sans"/>
              <a:sym typeface="Open Sans"/>
            </a:endParaRPr>
          </a:p>
        </p:txBody>
      </p:sp>
      <p:cxnSp>
        <p:nvCxnSpPr>
          <p:cNvPr id="81" name="Google Shape;81;p16"/>
          <p:cNvCxnSpPr/>
          <p:nvPr/>
        </p:nvCxnSpPr>
        <p:spPr>
          <a:xfrm>
            <a:off x="328200" y="1043400"/>
            <a:ext cx="8523600" cy="9900"/>
          </a:xfrm>
          <a:prstGeom prst="straightConnector1">
            <a:avLst/>
          </a:prstGeom>
          <a:noFill/>
          <a:ln cap="flat" cmpd="sng" w="38100">
            <a:solidFill>
              <a:srgbClr val="557413"/>
            </a:solidFill>
            <a:prstDash val="solid"/>
            <a:round/>
            <a:headEnd len="med" w="med" type="none"/>
            <a:tailEnd len="med" w="med" type="none"/>
          </a:ln>
        </p:spPr>
      </p:cxnSp>
      <p:pic>
        <p:nvPicPr>
          <p:cNvPr id="82" name="Google Shape;82;p16"/>
          <p:cNvPicPr preferRelativeResize="0"/>
          <p:nvPr/>
        </p:nvPicPr>
        <p:blipFill>
          <a:blip r:embed="rId3">
            <a:alphaModFix/>
          </a:blip>
          <a:stretch>
            <a:fillRect/>
          </a:stretch>
        </p:blipFill>
        <p:spPr>
          <a:xfrm>
            <a:off x="8435442" y="4438100"/>
            <a:ext cx="708550" cy="705400"/>
          </a:xfrm>
          <a:prstGeom prst="rect">
            <a:avLst/>
          </a:prstGeom>
          <a:noFill/>
          <a:ln>
            <a:noFill/>
          </a:ln>
        </p:spPr>
      </p:pic>
      <p:pic>
        <p:nvPicPr>
          <p:cNvPr id="83" name="Google Shape;83;p16"/>
          <p:cNvPicPr preferRelativeResize="0"/>
          <p:nvPr/>
        </p:nvPicPr>
        <p:blipFill rotWithShape="1">
          <a:blip r:embed="rId4">
            <a:alphaModFix/>
          </a:blip>
          <a:srcRect b="1453" l="1909" r="13972" t="21665"/>
          <a:stretch/>
        </p:blipFill>
        <p:spPr>
          <a:xfrm>
            <a:off x="392400" y="1530000"/>
            <a:ext cx="2350800" cy="2350800"/>
          </a:xfrm>
          <a:prstGeom prst="rect">
            <a:avLst/>
          </a:prstGeom>
          <a:noFill/>
          <a:ln cap="flat" cmpd="sng" w="9525">
            <a:solidFill>
              <a:srgbClr val="B7B7B7"/>
            </a:solidFill>
            <a:prstDash val="solid"/>
            <a:round/>
            <a:headEnd len="sm" w="sm" type="none"/>
            <a:tailEnd len="sm" w="sm" type="none"/>
          </a:ln>
        </p:spPr>
      </p:pic>
      <p:sp>
        <p:nvSpPr>
          <p:cNvPr id="84" name="Google Shape;84;p16"/>
          <p:cNvSpPr txBox="1"/>
          <p:nvPr/>
        </p:nvSpPr>
        <p:spPr>
          <a:xfrm>
            <a:off x="2988000" y="1350000"/>
            <a:ext cx="6004200" cy="3316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ko" sz="2300">
                <a:latin typeface="Open Sans"/>
                <a:ea typeface="Open Sans"/>
                <a:cs typeface="Open Sans"/>
                <a:sym typeface="Open Sans"/>
              </a:rPr>
              <a:t>- </a:t>
            </a:r>
            <a:r>
              <a:rPr lang="ko" sz="2300">
                <a:solidFill>
                  <a:schemeClr val="dk1"/>
                </a:solidFill>
                <a:latin typeface="Open Sans"/>
                <a:ea typeface="Open Sans"/>
                <a:cs typeface="Open Sans"/>
                <a:sym typeface="Open Sans"/>
              </a:rPr>
              <a:t>Targeting exchange students in Korea</a:t>
            </a:r>
            <a:endParaRPr sz="2300">
              <a:solidFill>
                <a:schemeClr val="dk1"/>
              </a:solidFill>
              <a:latin typeface="Open Sans"/>
              <a:ea typeface="Open Sans"/>
              <a:cs typeface="Open Sans"/>
              <a:sym typeface="Open Sans"/>
            </a:endParaRPr>
          </a:p>
          <a:p>
            <a:pPr indent="0" lvl="0" marL="0" rtl="0" algn="l">
              <a:lnSpc>
                <a:spcPct val="115000"/>
              </a:lnSpc>
              <a:spcBef>
                <a:spcPts val="1200"/>
              </a:spcBef>
              <a:spcAft>
                <a:spcPts val="0"/>
              </a:spcAft>
              <a:buNone/>
            </a:pPr>
            <a:r>
              <a:rPr lang="ko" sz="2300">
                <a:solidFill>
                  <a:schemeClr val="dk1"/>
                </a:solidFill>
                <a:latin typeface="Open Sans"/>
                <a:ea typeface="Open Sans"/>
                <a:cs typeface="Open Sans"/>
                <a:sym typeface="Open Sans"/>
              </a:rPr>
              <a:t>- Sharing </a:t>
            </a:r>
            <a:r>
              <a:rPr b="1" lang="ko" sz="2300">
                <a:solidFill>
                  <a:schemeClr val="dk1"/>
                </a:solidFill>
                <a:latin typeface="Open Sans"/>
                <a:ea typeface="Open Sans"/>
                <a:cs typeface="Open Sans"/>
                <a:sym typeface="Open Sans"/>
              </a:rPr>
              <a:t>life in Korea</a:t>
            </a:r>
            <a:endParaRPr b="1" sz="2300">
              <a:solidFill>
                <a:schemeClr val="dk1"/>
              </a:solidFill>
              <a:latin typeface="Open Sans"/>
              <a:ea typeface="Open Sans"/>
              <a:cs typeface="Open Sans"/>
              <a:sym typeface="Open Sans"/>
            </a:endParaRPr>
          </a:p>
          <a:p>
            <a:pPr indent="0" lvl="0" marL="0" rtl="0" algn="l">
              <a:lnSpc>
                <a:spcPct val="115000"/>
              </a:lnSpc>
              <a:spcBef>
                <a:spcPts val="1200"/>
              </a:spcBef>
              <a:spcAft>
                <a:spcPts val="0"/>
              </a:spcAft>
              <a:buNone/>
            </a:pPr>
            <a:r>
              <a:rPr lang="ko" sz="2300">
                <a:solidFill>
                  <a:schemeClr val="dk1"/>
                </a:solidFill>
                <a:latin typeface="Open Sans"/>
                <a:ea typeface="Open Sans"/>
                <a:cs typeface="Open Sans"/>
                <a:sym typeface="Open Sans"/>
              </a:rPr>
              <a:t>- </a:t>
            </a:r>
            <a:r>
              <a:rPr lang="ko" sz="2300">
                <a:solidFill>
                  <a:schemeClr val="dk1"/>
                </a:solidFill>
                <a:latin typeface="Open Sans"/>
                <a:ea typeface="Open Sans"/>
                <a:cs typeface="Open Sans"/>
                <a:sym typeface="Open Sans"/>
              </a:rPr>
              <a:t>Looking for </a:t>
            </a:r>
            <a:r>
              <a:rPr b="1" lang="ko" sz="2300">
                <a:solidFill>
                  <a:schemeClr val="dk1"/>
                </a:solidFill>
                <a:latin typeface="Open Sans"/>
                <a:ea typeface="Open Sans"/>
                <a:cs typeface="Open Sans"/>
                <a:sym typeface="Open Sans"/>
              </a:rPr>
              <a:t>housemates</a:t>
            </a:r>
            <a:endParaRPr b="1" sz="2250">
              <a:solidFill>
                <a:schemeClr val="dk1"/>
              </a:solidFill>
              <a:highlight>
                <a:srgbClr val="FDFDFD"/>
              </a:highlight>
              <a:latin typeface="Open Sans"/>
              <a:ea typeface="Open Sans"/>
              <a:cs typeface="Open Sans"/>
              <a:sym typeface="Open Sans"/>
            </a:endParaRPr>
          </a:p>
          <a:p>
            <a:pPr indent="0" lvl="0" marL="0" rtl="0" algn="l">
              <a:lnSpc>
                <a:spcPct val="115000"/>
              </a:lnSpc>
              <a:spcBef>
                <a:spcPts val="1200"/>
              </a:spcBef>
              <a:spcAft>
                <a:spcPts val="0"/>
              </a:spcAft>
              <a:buNone/>
            </a:pPr>
            <a:r>
              <a:rPr lang="ko" sz="2250">
                <a:solidFill>
                  <a:schemeClr val="dk1"/>
                </a:solidFill>
                <a:highlight>
                  <a:srgbClr val="FDFDFD"/>
                </a:highlight>
                <a:latin typeface="Open Sans"/>
                <a:ea typeface="Open Sans"/>
                <a:cs typeface="Open Sans"/>
                <a:sym typeface="Open Sans"/>
              </a:rPr>
              <a:t>- Notification of </a:t>
            </a:r>
            <a:r>
              <a:rPr b="1" lang="ko" sz="2250">
                <a:solidFill>
                  <a:schemeClr val="dk1"/>
                </a:solidFill>
                <a:highlight>
                  <a:srgbClr val="FDFDFD"/>
                </a:highlight>
                <a:latin typeface="Open Sans"/>
                <a:ea typeface="Open Sans"/>
                <a:cs typeface="Open Sans"/>
                <a:sym typeface="Open Sans"/>
              </a:rPr>
              <a:t>events</a:t>
            </a:r>
            <a:endParaRPr b="1" sz="2250">
              <a:solidFill>
                <a:schemeClr val="dk1"/>
              </a:solidFill>
              <a:highlight>
                <a:srgbClr val="FDFDFD"/>
              </a:highlight>
              <a:latin typeface="Open Sans"/>
              <a:ea typeface="Open Sans"/>
              <a:cs typeface="Open Sans"/>
              <a:sym typeface="Open Sans"/>
            </a:endParaRPr>
          </a:p>
          <a:p>
            <a:pPr indent="0" lvl="0" marL="0" rtl="0" algn="l">
              <a:lnSpc>
                <a:spcPct val="115000"/>
              </a:lnSpc>
              <a:spcBef>
                <a:spcPts val="1200"/>
              </a:spcBef>
              <a:spcAft>
                <a:spcPts val="0"/>
              </a:spcAft>
              <a:buNone/>
            </a:pPr>
            <a:r>
              <a:rPr lang="ko" sz="2250">
                <a:solidFill>
                  <a:schemeClr val="dk1"/>
                </a:solidFill>
                <a:highlight>
                  <a:srgbClr val="FDFDFD"/>
                </a:highlight>
                <a:latin typeface="Open Sans"/>
                <a:ea typeface="Open Sans"/>
                <a:cs typeface="Open Sans"/>
                <a:sym typeface="Open Sans"/>
              </a:rPr>
              <a:t>- Buying and selling unused </a:t>
            </a:r>
            <a:r>
              <a:rPr b="1" lang="ko" sz="2250">
                <a:solidFill>
                  <a:schemeClr val="dk1"/>
                </a:solidFill>
                <a:highlight>
                  <a:srgbClr val="FDFDFD"/>
                </a:highlight>
                <a:latin typeface="Open Sans"/>
                <a:ea typeface="Open Sans"/>
                <a:cs typeface="Open Sans"/>
                <a:sym typeface="Open Sans"/>
              </a:rPr>
              <a:t>textbooks</a:t>
            </a:r>
            <a:endParaRPr b="1" sz="2250">
              <a:solidFill>
                <a:schemeClr val="dk1"/>
              </a:solidFill>
              <a:highlight>
                <a:srgbClr val="FDFDFD"/>
              </a:highlight>
              <a:latin typeface="Open Sans"/>
              <a:ea typeface="Open Sans"/>
              <a:cs typeface="Open Sans"/>
              <a:sym typeface="Open Sans"/>
            </a:endParaRPr>
          </a:p>
          <a:p>
            <a:pPr indent="0" lvl="0" marL="0" rtl="0" algn="l">
              <a:lnSpc>
                <a:spcPct val="115000"/>
              </a:lnSpc>
              <a:spcBef>
                <a:spcPts val="1200"/>
              </a:spcBef>
              <a:spcAft>
                <a:spcPts val="1200"/>
              </a:spcAft>
              <a:buNone/>
            </a:pPr>
            <a:r>
              <a:rPr lang="ko" sz="1200">
                <a:solidFill>
                  <a:schemeClr val="dk1"/>
                </a:solidFill>
                <a:latin typeface="Open Sans"/>
                <a:ea typeface="Open Sans"/>
                <a:cs typeface="Open Sans"/>
                <a:sym typeface="Open Sans"/>
              </a:rPr>
              <a:t>   </a:t>
            </a:r>
            <a:endParaRPr sz="1200">
              <a:solidFill>
                <a:schemeClr val="dk1"/>
              </a:solidFill>
              <a:latin typeface="Open Sans"/>
              <a:ea typeface="Open Sans"/>
              <a:cs typeface="Open Sans"/>
              <a:sym typeface="Open Sans"/>
            </a:endParaRPr>
          </a:p>
        </p:txBody>
      </p:sp>
      <p:sp>
        <p:nvSpPr>
          <p:cNvPr id="85" name="Google Shape;85;p16"/>
          <p:cNvSpPr txBox="1"/>
          <p:nvPr/>
        </p:nvSpPr>
        <p:spPr>
          <a:xfrm>
            <a:off x="342000" y="4774200"/>
            <a:ext cx="66270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ko" sz="1200">
                <a:solidFill>
                  <a:schemeClr val="dk1"/>
                </a:solidFill>
                <a:latin typeface="Open Sans"/>
                <a:ea typeface="Open Sans"/>
                <a:cs typeface="Open Sans"/>
                <a:sym typeface="Open Sans"/>
              </a:rPr>
              <a:t>https://www.facebook.com/groups/studentsinternsinseoul/</a:t>
            </a:r>
            <a:endParaRPr sz="1200">
              <a:solidFill>
                <a:schemeClr val="dk1"/>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nvSpPr>
        <p:spPr>
          <a:xfrm>
            <a:off x="311700" y="4450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ko" sz="2800">
                <a:latin typeface="Open Sans"/>
                <a:ea typeface="Open Sans"/>
                <a:cs typeface="Open Sans"/>
                <a:sym typeface="Open Sans"/>
              </a:rPr>
              <a:t>Core Goals </a:t>
            </a:r>
            <a:endParaRPr b="1" sz="2800">
              <a:solidFill>
                <a:srgbClr val="000000"/>
              </a:solidFill>
              <a:latin typeface="Open Sans"/>
              <a:ea typeface="Open Sans"/>
              <a:cs typeface="Open Sans"/>
              <a:sym typeface="Open Sans"/>
            </a:endParaRPr>
          </a:p>
        </p:txBody>
      </p:sp>
      <p:cxnSp>
        <p:nvCxnSpPr>
          <p:cNvPr id="91" name="Google Shape;91;p17"/>
          <p:cNvCxnSpPr/>
          <p:nvPr/>
        </p:nvCxnSpPr>
        <p:spPr>
          <a:xfrm>
            <a:off x="328200" y="1043400"/>
            <a:ext cx="8523600" cy="9900"/>
          </a:xfrm>
          <a:prstGeom prst="straightConnector1">
            <a:avLst/>
          </a:prstGeom>
          <a:noFill/>
          <a:ln cap="flat" cmpd="sng" w="38100">
            <a:solidFill>
              <a:srgbClr val="557413"/>
            </a:solidFill>
            <a:prstDash val="solid"/>
            <a:round/>
            <a:headEnd len="med" w="med" type="none"/>
            <a:tailEnd len="med" w="med" type="none"/>
          </a:ln>
        </p:spPr>
      </p:cxnSp>
      <p:pic>
        <p:nvPicPr>
          <p:cNvPr id="92" name="Google Shape;92;p17"/>
          <p:cNvPicPr preferRelativeResize="0"/>
          <p:nvPr/>
        </p:nvPicPr>
        <p:blipFill>
          <a:blip r:embed="rId3">
            <a:alphaModFix/>
          </a:blip>
          <a:stretch>
            <a:fillRect/>
          </a:stretch>
        </p:blipFill>
        <p:spPr>
          <a:xfrm>
            <a:off x="8435442" y="4438100"/>
            <a:ext cx="708550" cy="705400"/>
          </a:xfrm>
          <a:prstGeom prst="rect">
            <a:avLst/>
          </a:prstGeom>
          <a:noFill/>
          <a:ln>
            <a:noFill/>
          </a:ln>
        </p:spPr>
      </p:pic>
      <p:sp>
        <p:nvSpPr>
          <p:cNvPr id="93" name="Google Shape;93;p17"/>
          <p:cNvSpPr txBox="1"/>
          <p:nvPr/>
        </p:nvSpPr>
        <p:spPr>
          <a:xfrm>
            <a:off x="311700" y="1261400"/>
            <a:ext cx="8520600" cy="3686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ko" sz="2300">
                <a:latin typeface="Open Sans"/>
                <a:ea typeface="Open Sans"/>
                <a:cs typeface="Open Sans"/>
                <a:sym typeface="Open Sans"/>
              </a:rPr>
              <a:t>Main features of </a:t>
            </a:r>
            <a:r>
              <a:rPr lang="ko" sz="2300">
                <a:solidFill>
                  <a:schemeClr val="dk1"/>
                </a:solidFill>
                <a:latin typeface="Open Sans"/>
                <a:ea typeface="Open Sans"/>
                <a:cs typeface="Open Sans"/>
                <a:sym typeface="Open Sans"/>
              </a:rPr>
              <a:t>existing works + </a:t>
            </a:r>
            <a:r>
              <a:rPr b="1" lang="ko" sz="2300">
                <a:solidFill>
                  <a:schemeClr val="dk1"/>
                </a:solidFill>
                <a:latin typeface="Open Sans"/>
                <a:ea typeface="Open Sans"/>
                <a:cs typeface="Open Sans"/>
                <a:sym typeface="Open Sans"/>
              </a:rPr>
              <a:t>SKKU-only</a:t>
            </a:r>
            <a:r>
              <a:rPr lang="ko" sz="2300">
                <a:solidFill>
                  <a:schemeClr val="dk1"/>
                </a:solidFill>
                <a:latin typeface="Open Sans"/>
                <a:ea typeface="Open Sans"/>
                <a:cs typeface="Open Sans"/>
                <a:sym typeface="Open Sans"/>
              </a:rPr>
              <a:t> + </a:t>
            </a:r>
            <a:r>
              <a:rPr b="1" lang="ko" sz="2300">
                <a:solidFill>
                  <a:schemeClr val="dk1"/>
                </a:solidFill>
                <a:latin typeface="Open Sans"/>
                <a:ea typeface="Open Sans"/>
                <a:cs typeface="Open Sans"/>
                <a:sym typeface="Open Sans"/>
              </a:rPr>
              <a:t>engagement</a:t>
            </a:r>
            <a:endParaRPr b="1" sz="2300">
              <a:latin typeface="Open Sans"/>
              <a:ea typeface="Open Sans"/>
              <a:cs typeface="Open Sans"/>
              <a:sym typeface="Open Sans"/>
            </a:endParaRPr>
          </a:p>
          <a:p>
            <a:pPr indent="0" lvl="0" marL="0" rtl="0" algn="l">
              <a:lnSpc>
                <a:spcPct val="115000"/>
              </a:lnSpc>
              <a:spcBef>
                <a:spcPts val="1200"/>
              </a:spcBef>
              <a:spcAft>
                <a:spcPts val="0"/>
              </a:spcAft>
              <a:buNone/>
            </a:pPr>
            <a:r>
              <a:t/>
            </a:r>
            <a:endParaRPr sz="600">
              <a:latin typeface="Open Sans"/>
              <a:ea typeface="Open Sans"/>
              <a:cs typeface="Open Sans"/>
              <a:sym typeface="Open Sans"/>
            </a:endParaRPr>
          </a:p>
          <a:p>
            <a:pPr indent="0" lvl="0" marL="0" rtl="0" algn="l">
              <a:lnSpc>
                <a:spcPct val="115000"/>
              </a:lnSpc>
              <a:spcBef>
                <a:spcPts val="1200"/>
              </a:spcBef>
              <a:spcAft>
                <a:spcPts val="0"/>
              </a:spcAft>
              <a:buNone/>
            </a:pPr>
            <a:r>
              <a:rPr lang="ko" sz="2300">
                <a:latin typeface="Open Sans"/>
                <a:ea typeface="Open Sans"/>
                <a:cs typeface="Open Sans"/>
                <a:sym typeface="Open Sans"/>
              </a:rPr>
              <a:t>To be more specific,</a:t>
            </a:r>
            <a:endParaRPr sz="2300">
              <a:latin typeface="Open Sans"/>
              <a:ea typeface="Open Sans"/>
              <a:cs typeface="Open Sans"/>
              <a:sym typeface="Open Sans"/>
            </a:endParaRPr>
          </a:p>
          <a:p>
            <a:pPr indent="0" lvl="0" marL="0" rtl="0" algn="l">
              <a:lnSpc>
                <a:spcPct val="115000"/>
              </a:lnSpc>
              <a:spcBef>
                <a:spcPts val="1200"/>
              </a:spcBef>
              <a:spcAft>
                <a:spcPts val="0"/>
              </a:spcAft>
              <a:buNone/>
            </a:pPr>
            <a:r>
              <a:rPr lang="ko" sz="2300">
                <a:latin typeface="Open Sans"/>
                <a:ea typeface="Open Sans"/>
                <a:cs typeface="Open Sans"/>
                <a:sym typeface="Open Sans"/>
              </a:rPr>
              <a:t>- </a:t>
            </a:r>
            <a:r>
              <a:rPr b="1" lang="ko" sz="2300">
                <a:latin typeface="Open Sans"/>
                <a:ea typeface="Open Sans"/>
                <a:cs typeface="Open Sans"/>
                <a:sym typeface="Open Sans"/>
              </a:rPr>
              <a:t>Basic information </a:t>
            </a:r>
            <a:r>
              <a:rPr lang="ko" sz="2300">
                <a:latin typeface="Open Sans"/>
                <a:ea typeface="Open Sans"/>
                <a:cs typeface="Open Sans"/>
                <a:sym typeface="Open Sans"/>
              </a:rPr>
              <a:t>about </a:t>
            </a:r>
            <a:r>
              <a:rPr lang="ko" sz="2300">
                <a:latin typeface="Open Sans"/>
                <a:ea typeface="Open Sans"/>
                <a:cs typeface="Open Sans"/>
                <a:sym typeface="Open Sans"/>
              </a:rPr>
              <a:t>SKKU (Both Seoul and Suwon)</a:t>
            </a:r>
            <a:endParaRPr sz="2300">
              <a:latin typeface="Open Sans"/>
              <a:ea typeface="Open Sans"/>
              <a:cs typeface="Open Sans"/>
              <a:sym typeface="Open Sans"/>
            </a:endParaRPr>
          </a:p>
          <a:p>
            <a:pPr indent="0" lvl="0" marL="0" rtl="0" algn="l">
              <a:lnSpc>
                <a:spcPct val="115000"/>
              </a:lnSpc>
              <a:spcBef>
                <a:spcPts val="1200"/>
              </a:spcBef>
              <a:spcAft>
                <a:spcPts val="0"/>
              </a:spcAft>
              <a:buNone/>
            </a:pPr>
            <a:r>
              <a:rPr lang="ko" sz="2300">
                <a:latin typeface="Open Sans"/>
                <a:ea typeface="Open Sans"/>
                <a:cs typeface="Open Sans"/>
                <a:sym typeface="Open Sans"/>
              </a:rPr>
              <a:t>- </a:t>
            </a:r>
            <a:r>
              <a:rPr b="1" lang="ko" sz="2300">
                <a:latin typeface="Open Sans"/>
                <a:ea typeface="Open Sans"/>
                <a:cs typeface="Open Sans"/>
                <a:sym typeface="Open Sans"/>
              </a:rPr>
              <a:t>Networking </a:t>
            </a:r>
            <a:r>
              <a:rPr lang="ko" sz="2300">
                <a:latin typeface="Open Sans"/>
                <a:ea typeface="Open Sans"/>
                <a:cs typeface="Open Sans"/>
                <a:sym typeface="Open Sans"/>
              </a:rPr>
              <a:t>for </a:t>
            </a:r>
            <a:r>
              <a:rPr lang="ko" sz="2300">
                <a:latin typeface="Open Sans"/>
                <a:ea typeface="Open Sans"/>
                <a:cs typeface="Open Sans"/>
                <a:sym typeface="Open Sans"/>
              </a:rPr>
              <a:t>SKKU </a:t>
            </a:r>
            <a:r>
              <a:rPr lang="ko" sz="2300">
                <a:latin typeface="Open Sans"/>
                <a:ea typeface="Open Sans"/>
                <a:cs typeface="Open Sans"/>
                <a:sym typeface="Open Sans"/>
              </a:rPr>
              <a:t>foreign </a:t>
            </a:r>
            <a:r>
              <a:rPr lang="ko" sz="2300">
                <a:latin typeface="Open Sans"/>
                <a:ea typeface="Open Sans"/>
                <a:cs typeface="Open Sans"/>
                <a:sym typeface="Open Sans"/>
              </a:rPr>
              <a:t>students</a:t>
            </a:r>
            <a:endParaRPr sz="2300">
              <a:latin typeface="Open Sans"/>
              <a:ea typeface="Open Sans"/>
              <a:cs typeface="Open Sans"/>
              <a:sym typeface="Open Sans"/>
            </a:endParaRPr>
          </a:p>
          <a:p>
            <a:pPr indent="0" lvl="0" marL="0" rtl="0" algn="l">
              <a:lnSpc>
                <a:spcPct val="115000"/>
              </a:lnSpc>
              <a:spcBef>
                <a:spcPts val="1200"/>
              </a:spcBef>
              <a:spcAft>
                <a:spcPts val="0"/>
              </a:spcAft>
              <a:buNone/>
            </a:pPr>
            <a:r>
              <a:rPr lang="ko" sz="2300">
                <a:latin typeface="Open Sans"/>
                <a:ea typeface="Open Sans"/>
                <a:cs typeface="Open Sans"/>
                <a:sym typeface="Open Sans"/>
              </a:rPr>
              <a:t>- </a:t>
            </a:r>
            <a:r>
              <a:rPr lang="ko" sz="2300">
                <a:latin typeface="Open Sans"/>
                <a:ea typeface="Open Sans"/>
                <a:cs typeface="Open Sans"/>
                <a:sym typeface="Open Sans"/>
              </a:rPr>
              <a:t>Sharing </a:t>
            </a:r>
            <a:r>
              <a:rPr lang="ko" sz="2300">
                <a:latin typeface="Open Sans"/>
                <a:ea typeface="Open Sans"/>
                <a:cs typeface="Open Sans"/>
                <a:sym typeface="Open Sans"/>
              </a:rPr>
              <a:t>their own </a:t>
            </a:r>
            <a:r>
              <a:rPr b="1" lang="ko" sz="2300">
                <a:latin typeface="Open Sans"/>
                <a:ea typeface="Open Sans"/>
                <a:cs typeface="Open Sans"/>
                <a:sym typeface="Open Sans"/>
              </a:rPr>
              <a:t>lives in SKKU</a:t>
            </a:r>
            <a:endParaRPr b="1" sz="2300">
              <a:latin typeface="Open Sans"/>
              <a:ea typeface="Open Sans"/>
              <a:cs typeface="Open Sans"/>
              <a:sym typeface="Open Sans"/>
            </a:endParaRPr>
          </a:p>
          <a:p>
            <a:pPr indent="0" lvl="0" marL="0" rtl="0" algn="l">
              <a:lnSpc>
                <a:spcPct val="115000"/>
              </a:lnSpc>
              <a:spcBef>
                <a:spcPts val="1200"/>
              </a:spcBef>
              <a:spcAft>
                <a:spcPts val="1200"/>
              </a:spcAft>
              <a:buNone/>
            </a:pPr>
            <a:r>
              <a:rPr lang="ko" sz="2300">
                <a:latin typeface="Open Sans"/>
                <a:ea typeface="Open Sans"/>
                <a:cs typeface="Open Sans"/>
                <a:sym typeface="Open Sans"/>
              </a:rPr>
              <a:t>- Helping them </a:t>
            </a:r>
            <a:r>
              <a:rPr b="1" lang="ko" sz="2300">
                <a:latin typeface="Open Sans"/>
                <a:ea typeface="Open Sans"/>
                <a:cs typeface="Open Sans"/>
                <a:sym typeface="Open Sans"/>
              </a:rPr>
              <a:t>adapt to Korea </a:t>
            </a:r>
            <a:r>
              <a:rPr lang="ko" sz="2300">
                <a:latin typeface="Open Sans"/>
                <a:ea typeface="Open Sans"/>
                <a:cs typeface="Open Sans"/>
                <a:sym typeface="Open Sans"/>
              </a:rPr>
              <a:t>(</a:t>
            </a:r>
            <a:r>
              <a:rPr lang="ko" sz="2250">
                <a:solidFill>
                  <a:schemeClr val="dk1"/>
                </a:solidFill>
                <a:highlight>
                  <a:srgbClr val="FDFDFD"/>
                </a:highlight>
                <a:latin typeface="Open Sans"/>
                <a:ea typeface="Open Sans"/>
                <a:cs typeface="Open Sans"/>
                <a:sym typeface="Open Sans"/>
              </a:rPr>
              <a:t>Especially</a:t>
            </a:r>
            <a:r>
              <a:rPr lang="ko" sz="2250">
                <a:solidFill>
                  <a:schemeClr val="dk1"/>
                </a:solidFill>
                <a:highlight>
                  <a:srgbClr val="FDFDFD"/>
                </a:highlight>
                <a:latin typeface="Microsoft Yahei"/>
                <a:ea typeface="Microsoft Yahei"/>
                <a:cs typeface="Microsoft Yahei"/>
                <a:sym typeface="Microsoft Yahei"/>
              </a:rPr>
              <a:t> </a:t>
            </a:r>
            <a:r>
              <a:rPr lang="ko" sz="2300">
                <a:latin typeface="Open Sans"/>
                <a:ea typeface="Open Sans"/>
                <a:cs typeface="Open Sans"/>
                <a:sym typeface="Open Sans"/>
              </a:rPr>
              <a:t>SKKU)</a:t>
            </a:r>
            <a:endParaRPr sz="2300">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nvSpPr>
        <p:spPr>
          <a:xfrm>
            <a:off x="311700" y="4450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ko" sz="2800">
                <a:latin typeface="Open Sans"/>
                <a:ea typeface="Open Sans"/>
                <a:cs typeface="Open Sans"/>
                <a:sym typeface="Open Sans"/>
              </a:rPr>
              <a:t>Rough Ideas</a:t>
            </a:r>
            <a:endParaRPr b="1" sz="2800">
              <a:solidFill>
                <a:srgbClr val="000000"/>
              </a:solidFill>
              <a:latin typeface="Open Sans"/>
              <a:ea typeface="Open Sans"/>
              <a:cs typeface="Open Sans"/>
              <a:sym typeface="Open Sans"/>
            </a:endParaRPr>
          </a:p>
        </p:txBody>
      </p:sp>
      <p:cxnSp>
        <p:nvCxnSpPr>
          <p:cNvPr id="99" name="Google Shape;99;p18"/>
          <p:cNvCxnSpPr/>
          <p:nvPr/>
        </p:nvCxnSpPr>
        <p:spPr>
          <a:xfrm>
            <a:off x="328200" y="1043400"/>
            <a:ext cx="8523600" cy="9900"/>
          </a:xfrm>
          <a:prstGeom prst="straightConnector1">
            <a:avLst/>
          </a:prstGeom>
          <a:noFill/>
          <a:ln cap="flat" cmpd="sng" w="38100">
            <a:solidFill>
              <a:srgbClr val="557413"/>
            </a:solidFill>
            <a:prstDash val="solid"/>
            <a:round/>
            <a:headEnd len="med" w="med" type="none"/>
            <a:tailEnd len="med" w="med" type="none"/>
          </a:ln>
        </p:spPr>
      </p:cxnSp>
      <p:pic>
        <p:nvPicPr>
          <p:cNvPr id="100" name="Google Shape;100;p18"/>
          <p:cNvPicPr preferRelativeResize="0"/>
          <p:nvPr/>
        </p:nvPicPr>
        <p:blipFill>
          <a:blip r:embed="rId3">
            <a:alphaModFix/>
          </a:blip>
          <a:stretch>
            <a:fillRect/>
          </a:stretch>
        </p:blipFill>
        <p:spPr>
          <a:xfrm>
            <a:off x="8435442" y="4438100"/>
            <a:ext cx="708550" cy="705400"/>
          </a:xfrm>
          <a:prstGeom prst="rect">
            <a:avLst/>
          </a:prstGeom>
          <a:noFill/>
          <a:ln>
            <a:noFill/>
          </a:ln>
        </p:spPr>
      </p:pic>
      <p:grpSp>
        <p:nvGrpSpPr>
          <p:cNvPr id="101" name="Google Shape;101;p18"/>
          <p:cNvGrpSpPr/>
          <p:nvPr/>
        </p:nvGrpSpPr>
        <p:grpSpPr>
          <a:xfrm>
            <a:off x="3538800" y="1350000"/>
            <a:ext cx="2066400" cy="2981178"/>
            <a:chOff x="328212" y="1386122"/>
            <a:chExt cx="2066400" cy="2981178"/>
          </a:xfrm>
        </p:grpSpPr>
        <p:pic>
          <p:nvPicPr>
            <p:cNvPr id="102" name="Google Shape;102;p18"/>
            <p:cNvPicPr preferRelativeResize="0"/>
            <p:nvPr/>
          </p:nvPicPr>
          <p:blipFill rotWithShape="1">
            <a:blip r:embed="rId4">
              <a:alphaModFix/>
            </a:blip>
            <a:srcRect b="41857" l="0" r="0" t="4256"/>
            <a:stretch/>
          </p:blipFill>
          <p:spPr>
            <a:xfrm>
              <a:off x="328212" y="1893298"/>
              <a:ext cx="2066400" cy="2474002"/>
            </a:xfrm>
            <a:prstGeom prst="rect">
              <a:avLst/>
            </a:prstGeom>
            <a:noFill/>
            <a:ln cap="flat" cmpd="sng" w="9525">
              <a:solidFill>
                <a:srgbClr val="B7B7B7"/>
              </a:solidFill>
              <a:prstDash val="solid"/>
              <a:round/>
              <a:headEnd len="sm" w="sm" type="none"/>
              <a:tailEnd len="sm" w="sm" type="none"/>
            </a:ln>
          </p:spPr>
        </p:pic>
        <p:sp>
          <p:nvSpPr>
            <p:cNvPr id="103" name="Google Shape;103;p18"/>
            <p:cNvSpPr txBox="1"/>
            <p:nvPr/>
          </p:nvSpPr>
          <p:spPr>
            <a:xfrm>
              <a:off x="434546" y="1386122"/>
              <a:ext cx="1853700" cy="538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ko" sz="2300">
                  <a:solidFill>
                    <a:schemeClr val="dk1"/>
                  </a:solidFill>
                  <a:latin typeface="Open Sans"/>
                  <a:ea typeface="Open Sans"/>
                  <a:cs typeface="Open Sans"/>
                  <a:sym typeface="Open Sans"/>
                </a:rPr>
                <a:t>Chatting</a:t>
              </a:r>
              <a:endParaRPr/>
            </a:p>
          </p:txBody>
        </p:sp>
      </p:grpSp>
      <p:grpSp>
        <p:nvGrpSpPr>
          <p:cNvPr id="104" name="Google Shape;104;p18"/>
          <p:cNvGrpSpPr/>
          <p:nvPr/>
        </p:nvGrpSpPr>
        <p:grpSpPr>
          <a:xfrm>
            <a:off x="6334204" y="1350024"/>
            <a:ext cx="2065410" cy="2981131"/>
            <a:chOff x="2581754" y="1386122"/>
            <a:chExt cx="2065410" cy="2981131"/>
          </a:xfrm>
        </p:grpSpPr>
        <p:grpSp>
          <p:nvGrpSpPr>
            <p:cNvPr id="105" name="Google Shape;105;p18"/>
            <p:cNvGrpSpPr/>
            <p:nvPr/>
          </p:nvGrpSpPr>
          <p:grpSpPr>
            <a:xfrm>
              <a:off x="2581754" y="1893348"/>
              <a:ext cx="2065410" cy="2473905"/>
              <a:chOff x="3402300" y="1925000"/>
              <a:chExt cx="2375400" cy="2627900"/>
            </a:xfrm>
          </p:grpSpPr>
          <p:pic>
            <p:nvPicPr>
              <p:cNvPr id="106" name="Google Shape;106;p18"/>
              <p:cNvPicPr preferRelativeResize="0"/>
              <p:nvPr/>
            </p:nvPicPr>
            <p:blipFill rotWithShape="1">
              <a:blip r:embed="rId5">
                <a:alphaModFix/>
              </a:blip>
              <a:srcRect b="23211" l="0" r="0" t="25694"/>
              <a:stretch/>
            </p:blipFill>
            <p:spPr>
              <a:xfrm>
                <a:off x="3402300" y="1925000"/>
                <a:ext cx="2375400" cy="2627900"/>
              </a:xfrm>
              <a:prstGeom prst="rect">
                <a:avLst/>
              </a:prstGeom>
              <a:noFill/>
              <a:ln cap="flat" cmpd="sng" w="9525">
                <a:solidFill>
                  <a:srgbClr val="B7B7B7"/>
                </a:solidFill>
                <a:prstDash val="solid"/>
                <a:round/>
                <a:headEnd len="sm" w="sm" type="none"/>
                <a:tailEnd len="sm" w="sm" type="none"/>
              </a:ln>
            </p:spPr>
          </p:pic>
          <p:pic>
            <p:nvPicPr>
              <p:cNvPr id="107" name="Google Shape;107;p18"/>
              <p:cNvPicPr preferRelativeResize="0"/>
              <p:nvPr/>
            </p:nvPicPr>
            <p:blipFill rotWithShape="1">
              <a:blip r:embed="rId6">
                <a:alphaModFix/>
              </a:blip>
              <a:srcRect b="39932" l="0" r="0" t="0"/>
              <a:stretch/>
            </p:blipFill>
            <p:spPr>
              <a:xfrm>
                <a:off x="3484800" y="2253803"/>
                <a:ext cx="2196000" cy="2239199"/>
              </a:xfrm>
              <a:prstGeom prst="rect">
                <a:avLst/>
              </a:prstGeom>
              <a:noFill/>
              <a:ln>
                <a:noFill/>
              </a:ln>
            </p:spPr>
          </p:pic>
        </p:grpSp>
        <p:sp>
          <p:nvSpPr>
            <p:cNvPr id="108" name="Google Shape;108;p18"/>
            <p:cNvSpPr txBox="1"/>
            <p:nvPr/>
          </p:nvSpPr>
          <p:spPr>
            <a:xfrm>
              <a:off x="2659419" y="1386122"/>
              <a:ext cx="1910100" cy="538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ko" sz="2300">
                  <a:solidFill>
                    <a:schemeClr val="dk1"/>
                  </a:solidFill>
                  <a:latin typeface="Open Sans"/>
                  <a:ea typeface="Open Sans"/>
                  <a:cs typeface="Open Sans"/>
                  <a:sym typeface="Open Sans"/>
                </a:rPr>
                <a:t>Sharing life</a:t>
              </a:r>
              <a:endParaRPr/>
            </a:p>
          </p:txBody>
        </p:sp>
      </p:grpSp>
      <p:grpSp>
        <p:nvGrpSpPr>
          <p:cNvPr id="109" name="Google Shape;109;p18"/>
          <p:cNvGrpSpPr/>
          <p:nvPr/>
        </p:nvGrpSpPr>
        <p:grpSpPr>
          <a:xfrm>
            <a:off x="328200" y="1350003"/>
            <a:ext cx="2481600" cy="2981126"/>
            <a:chOff x="4688750" y="1386125"/>
            <a:chExt cx="2481600" cy="2981126"/>
          </a:xfrm>
        </p:grpSpPr>
        <p:pic>
          <p:nvPicPr>
            <p:cNvPr id="110" name="Google Shape;110;p18"/>
            <p:cNvPicPr preferRelativeResize="0"/>
            <p:nvPr/>
          </p:nvPicPr>
          <p:blipFill rotWithShape="1">
            <a:blip r:embed="rId7">
              <a:alphaModFix/>
            </a:blip>
            <a:srcRect b="7371" l="22742" r="2619" t="24559"/>
            <a:stretch/>
          </p:blipFill>
          <p:spPr>
            <a:xfrm>
              <a:off x="4896350" y="1894050"/>
              <a:ext cx="2066400" cy="2473201"/>
            </a:xfrm>
            <a:prstGeom prst="rect">
              <a:avLst/>
            </a:prstGeom>
            <a:noFill/>
            <a:ln cap="flat" cmpd="sng" w="9525">
              <a:solidFill>
                <a:srgbClr val="B7B7B7"/>
              </a:solidFill>
              <a:prstDash val="solid"/>
              <a:round/>
              <a:headEnd len="sm" w="sm" type="none"/>
              <a:tailEnd len="sm" w="sm" type="none"/>
            </a:ln>
          </p:spPr>
        </p:pic>
        <p:sp>
          <p:nvSpPr>
            <p:cNvPr id="111" name="Google Shape;111;p18"/>
            <p:cNvSpPr txBox="1"/>
            <p:nvPr/>
          </p:nvSpPr>
          <p:spPr>
            <a:xfrm>
              <a:off x="4688750" y="1386125"/>
              <a:ext cx="2481600" cy="538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ko" sz="2300">
                  <a:solidFill>
                    <a:schemeClr val="dk1"/>
                  </a:solidFill>
                  <a:latin typeface="Open Sans"/>
                  <a:ea typeface="Open Sans"/>
                  <a:cs typeface="Open Sans"/>
                  <a:sym typeface="Open Sans"/>
                </a:rPr>
                <a:t>Bulletin board</a:t>
              </a:r>
              <a:endParaRPr/>
            </a:p>
          </p:txBody>
        </p:sp>
      </p:grpSp>
      <p:sp>
        <p:nvSpPr>
          <p:cNvPr id="112" name="Google Shape;112;p18"/>
          <p:cNvSpPr txBox="1"/>
          <p:nvPr/>
        </p:nvSpPr>
        <p:spPr>
          <a:xfrm>
            <a:off x="504000" y="4521400"/>
            <a:ext cx="7641300" cy="58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ko" sz="2300">
                <a:solidFill>
                  <a:schemeClr val="dk1"/>
                </a:solidFill>
                <a:latin typeface="Open Sans"/>
                <a:ea typeface="Open Sans"/>
                <a:cs typeface="Open Sans"/>
                <a:sym typeface="Open Sans"/>
              </a:rPr>
              <a:t>Moreover, Learning SKKU Culture, Timetable, …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19"/>
          <p:cNvPicPr preferRelativeResize="0"/>
          <p:nvPr/>
        </p:nvPicPr>
        <p:blipFill>
          <a:blip r:embed="rId3">
            <a:alphaModFix/>
          </a:blip>
          <a:stretch>
            <a:fillRect/>
          </a:stretch>
        </p:blipFill>
        <p:spPr>
          <a:xfrm>
            <a:off x="490100" y="1181375"/>
            <a:ext cx="2505075" cy="2505075"/>
          </a:xfrm>
          <a:prstGeom prst="rect">
            <a:avLst/>
          </a:prstGeom>
          <a:noFill/>
          <a:ln>
            <a:noFill/>
          </a:ln>
        </p:spPr>
      </p:pic>
      <p:sp>
        <p:nvSpPr>
          <p:cNvPr id="118" name="Google Shape;118;p19"/>
          <p:cNvSpPr txBox="1"/>
          <p:nvPr/>
        </p:nvSpPr>
        <p:spPr>
          <a:xfrm>
            <a:off x="311700" y="2097900"/>
            <a:ext cx="8520600" cy="947700"/>
          </a:xfrm>
          <a:prstGeom prst="rect">
            <a:avLst/>
          </a:prstGeom>
          <a:noFill/>
          <a:ln>
            <a:noFill/>
          </a:ln>
        </p:spPr>
        <p:txBody>
          <a:bodyPr anchorCtr="0" anchor="b" bIns="91425" lIns="91425" spcFirstLastPara="1" rIns="91425" wrap="square" tIns="91425">
            <a:normAutofit/>
          </a:bodyPr>
          <a:lstStyle/>
          <a:p>
            <a:pPr indent="0" lvl="0" marL="0" rtl="0" algn="ctr">
              <a:spcBef>
                <a:spcPts val="0"/>
              </a:spcBef>
              <a:spcAft>
                <a:spcPts val="0"/>
              </a:spcAft>
              <a:buNone/>
            </a:pPr>
            <a:r>
              <a:rPr b="1" lang="ko" sz="5000">
                <a:solidFill>
                  <a:schemeClr val="dk1"/>
                </a:solidFill>
                <a:latin typeface="Open Sans"/>
                <a:ea typeface="Open Sans"/>
                <a:cs typeface="Open Sans"/>
                <a:sym typeface="Open Sans"/>
              </a:rPr>
              <a:t>Thank you for listening</a:t>
            </a:r>
            <a:endParaRPr b="1" sz="5000">
              <a:latin typeface="Open Sans"/>
              <a:ea typeface="Open Sans"/>
              <a:cs typeface="Open Sans"/>
              <a:sym typeface="Open Sans"/>
            </a:endParaRPr>
          </a:p>
        </p:txBody>
      </p:sp>
      <p:pic>
        <p:nvPicPr>
          <p:cNvPr id="119" name="Google Shape;119;p19"/>
          <p:cNvPicPr preferRelativeResize="0"/>
          <p:nvPr/>
        </p:nvPicPr>
        <p:blipFill>
          <a:blip r:embed="rId4">
            <a:alphaModFix/>
          </a:blip>
          <a:stretch>
            <a:fillRect/>
          </a:stretch>
        </p:blipFill>
        <p:spPr>
          <a:xfrm>
            <a:off x="8435442" y="4438100"/>
            <a:ext cx="708550" cy="705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